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1"/>
  </p:sldMasterIdLst>
  <p:notesMasterIdLst>
    <p:notesMasterId r:id="rId26"/>
  </p:notesMasterIdLst>
  <p:handoutMasterIdLst>
    <p:handoutMasterId r:id="rId27"/>
  </p:handoutMasterIdLst>
  <p:sldIdLst>
    <p:sldId id="460" r:id="rId2"/>
    <p:sldId id="491" r:id="rId3"/>
    <p:sldId id="517" r:id="rId4"/>
    <p:sldId id="542" r:id="rId5"/>
    <p:sldId id="498" r:id="rId6"/>
    <p:sldId id="499" r:id="rId7"/>
    <p:sldId id="500" r:id="rId8"/>
    <p:sldId id="501" r:id="rId9"/>
    <p:sldId id="502" r:id="rId10"/>
    <p:sldId id="503" r:id="rId11"/>
    <p:sldId id="504" r:id="rId12"/>
    <p:sldId id="519" r:id="rId13"/>
    <p:sldId id="541" r:id="rId14"/>
    <p:sldId id="520" r:id="rId15"/>
    <p:sldId id="521" r:id="rId16"/>
    <p:sldId id="510" r:id="rId17"/>
    <p:sldId id="513" r:id="rId18"/>
    <p:sldId id="514" r:id="rId19"/>
    <p:sldId id="522" r:id="rId20"/>
    <p:sldId id="526" r:id="rId21"/>
    <p:sldId id="524" r:id="rId22"/>
    <p:sldId id="525" r:id="rId23"/>
    <p:sldId id="527" r:id="rId24"/>
    <p:sldId id="528" r:id="rId25"/>
  </p:sldIdLst>
  <p:sldSz cx="12192000" cy="6858000"/>
  <p:notesSz cx="7315200" cy="96012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D"/>
    <a:srgbClr val="3333FF"/>
    <a:srgbClr val="FFF16B"/>
    <a:srgbClr val="33CC33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0"/>
    <p:restoredTop sz="94762"/>
  </p:normalViewPr>
  <p:slideViewPr>
    <p:cSldViewPr snapToGrid="0">
      <p:cViewPr varScale="1">
        <p:scale>
          <a:sx n="119" d="100"/>
          <a:sy n="119" d="100"/>
        </p:scale>
        <p:origin x="232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40C18FC-EE2D-42E8-B71B-E316FD6071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200DAEC-8020-4CF7-A90A-331E0EE17C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latin typeface="Calibri"/>
              <a:cs typeface="Calibri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latin typeface="Calibri"/>
                <a:cs typeface="Calibri"/>
              </a:rPr>
              <a:t>Note: pretty short lecture, good one to present mini-contest results or anything else not </a:t>
            </a:r>
            <a:r>
              <a:rPr lang="en-US" sz="1200" baseline="0">
                <a:latin typeface="Calibri"/>
                <a:cs typeface="Calibri"/>
              </a:rPr>
              <a:t>exactly lecture.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0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11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2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6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7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8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9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10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837CE-2868-4A24-AB49-9D6ECFAE04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6A190-8AB7-4691-9B1A-A7A256B1B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BF44-F5DC-417D-9079-2D30838383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A20002-19F1-4774-AF43-286B6C1B4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6B34-1B90-46F4-A9FD-203AD0F3F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737EC-F46C-4BDE-97B4-414C27CD35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094C94-7C12-4DBB-8C4A-35B5A4CE2B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A95B-2345-4C5A-9B56-F1F9E0D05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3B8CD-5DCF-4A13-886D-84358CFE1E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A8097-C3C0-403A-AC97-EA80930ED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4B70B-A198-4F20-B03F-8CDDBD258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517FA1F-2885-4781-AF47-C9AEB50C4E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Inference in Markov Models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2" y="2971800"/>
            <a:ext cx="6790812" cy="1495832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152792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1126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devise a </a:t>
            </a:r>
            <a:r>
              <a:rPr lang="en-US" b="1" i="1" dirty="0">
                <a:solidFill>
                  <a:srgbClr val="FF0000"/>
                </a:solidFill>
              </a:rPr>
              <a:t>recursive filtering </a:t>
            </a:r>
            <a:r>
              <a:rPr lang="en-US" dirty="0"/>
              <a:t>algorithm of the form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=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devise a </a:t>
            </a:r>
            <a:r>
              <a:rPr lang="en-US" b="1" i="1" dirty="0">
                <a:solidFill>
                  <a:srgbClr val="FF0000"/>
                </a:solidFill>
              </a:rPr>
              <a:t>recursive filtering </a:t>
            </a:r>
            <a:r>
              <a:rPr lang="en-US" dirty="0"/>
              <a:t>algorithm of the form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        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        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                      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</a:rPr>
              <a:t>|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                      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</a:rPr>
              <a:t>|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505200" y="3733800"/>
            <a:ext cx="685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29200" y="3733800"/>
            <a:ext cx="685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6096000" y="2514600"/>
            <a:ext cx="32004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Bayes’ rule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48200" y="4267200"/>
            <a:ext cx="1371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6477000" y="3048000"/>
            <a:ext cx="35052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conditional independence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4876800"/>
            <a:ext cx="1905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4876800"/>
            <a:ext cx="1676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4876800"/>
            <a:ext cx="30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400800" y="54864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648200" y="54864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209800" y="5486400"/>
            <a:ext cx="1524000" cy="457200"/>
          </a:xfrm>
          <a:prstGeom prst="wedgeRoundRectCallout">
            <a:avLst>
              <a:gd name="adj1" fmla="val 25907"/>
              <a:gd name="adj2" fmla="val -16805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7772400" y="3733800"/>
            <a:ext cx="35052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 on </a:t>
            </a:r>
            <a:r>
              <a:rPr lang="en-US" i="1" dirty="0" err="1">
                <a:solidFill>
                  <a:srgbClr val="CC00CC"/>
                </a:solidFill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839200" y="5486400"/>
            <a:ext cx="1066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10058400" y="4191000"/>
            <a:ext cx="2133600" cy="762000"/>
          </a:xfrm>
          <a:prstGeom prst="wedgeRoundRectCallout">
            <a:avLst>
              <a:gd name="adj1" fmla="val -55978"/>
              <a:gd name="adj2" fmla="val 11916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conditional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5369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00FF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0000FF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00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0000FF"/>
                </a:solidFill>
              </a:rPr>
              <a:t>| </a:t>
            </a:r>
            <a:r>
              <a:rPr lang="en-US" sz="3200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cap="small" dirty="0">
                <a:solidFill>
                  <a:srgbClr val="008000"/>
                </a:solidFill>
                <a:sym typeface="Symbol"/>
              </a:rPr>
              <a:t>Forward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b="1" i="1" dirty="0">
              <a:solidFill>
                <a:srgbClr val="CC00CC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Cost per time step: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where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dirty="0">
                <a:solidFill>
                  <a:srgbClr val="000090"/>
                </a:solidFill>
                <a:sym typeface="Symbol"/>
              </a:rPr>
              <a:t>is the number of states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Time and space costs are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constant</a:t>
            </a:r>
            <a:r>
              <a:rPr lang="en-US" dirty="0">
                <a:solidFill>
                  <a:srgbClr val="000090"/>
                </a:solidFill>
                <a:sym typeface="Symbol"/>
              </a:rPr>
              <a:t>, independent of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t</a:t>
            </a:r>
          </a:p>
          <a:p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is infeasible for models with many state variables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We get to invent really cool approximate filtering algorithms</a:t>
            </a:r>
          </a:p>
          <a:p>
            <a:pPr lvl="1"/>
            <a:endParaRPr lang="en-US" sz="2800" dirty="0">
              <a:solidFill>
                <a:srgbClr val="000090"/>
              </a:solidFill>
              <a:sym typeface="Symbol"/>
            </a:endParaRP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2133600"/>
            <a:ext cx="3886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2133600"/>
            <a:ext cx="1676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2133600"/>
            <a:ext cx="30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543800" y="27432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648200" y="27432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209800" y="2743200"/>
            <a:ext cx="1524000" cy="457200"/>
          </a:xfrm>
          <a:prstGeom prst="wedgeRoundRectCallout">
            <a:avLst>
              <a:gd name="adj1" fmla="val 25907"/>
              <a:gd name="adj2" fmla="val -16805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4749800"/>
            <a:ext cx="12192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5207000"/>
            <a:ext cx="1193800" cy="1193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943600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same thing in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Transition matrix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/>
              <a:t>, observation matrix 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O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dirty="0"/>
          </a:p>
          <a:p>
            <a:pPr lvl="1"/>
            <a:r>
              <a:rPr lang="en-US" dirty="0">
                <a:latin typeface="Calibri"/>
                <a:cs typeface="Calibri"/>
                <a:sym typeface="Symbol"/>
              </a:rPr>
              <a:t>Observation matrix has state likelihoods for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latin typeface="Calibri"/>
                <a:cs typeface="Calibri"/>
                <a:sym typeface="Symbol"/>
              </a:rPr>
              <a:t> along diagonal</a:t>
            </a:r>
          </a:p>
          <a:p>
            <a:pPr lvl="1"/>
            <a:r>
              <a:rPr lang="en-US" dirty="0">
                <a:latin typeface="Calibri"/>
                <a:cs typeface="Calibri"/>
                <a:sym typeface="Symbol"/>
              </a:rPr>
              <a:t>E.g., for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U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O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endParaRPr lang="en-US" dirty="0">
              <a:sym typeface="Symbol"/>
            </a:endParaRPr>
          </a:p>
          <a:p>
            <a:r>
              <a:rPr lang="en-US" dirty="0"/>
              <a:t>Filtering algorithm becomes</a:t>
            </a:r>
          </a:p>
          <a:p>
            <a:pPr lvl="1"/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O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endParaRPr lang="en-US" dirty="0"/>
          </a:p>
          <a:p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68285"/>
              </p:ext>
            </p:extLst>
          </p:nvPr>
        </p:nvGraphicFramePr>
        <p:xfrm>
          <a:off x="8382000" y="27051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571774"/>
              </p:ext>
            </p:extLst>
          </p:nvPr>
        </p:nvGraphicFramePr>
        <p:xfrm>
          <a:off x="8382000" y="45720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72024" y="2667000"/>
            <a:ext cx="89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0.2   0</a:t>
            </a:r>
          </a:p>
          <a:p>
            <a:r>
              <a:rPr lang="en-US" dirty="0">
                <a:solidFill>
                  <a:srgbClr val="CC00CC"/>
                </a:solidFill>
              </a:rPr>
              <a:t> 0   0.9</a:t>
            </a:r>
          </a:p>
        </p:txBody>
      </p:sp>
    </p:spTree>
    <p:extLst>
      <p:ext uri="{BB962C8B-B14F-4D97-AF65-F5344CB8AC3E}">
        <p14:creationId xmlns:p14="http://schemas.microsoft.com/office/powerpoint/2010/main" val="17693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rgbClr val="33CC3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33CC3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32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0.5</a:t>
            </a:r>
          </a:p>
          <a:p>
            <a:r>
              <a:rPr lang="en-US" dirty="0">
                <a:latin typeface="Calibri"/>
                <a:cs typeface="Calibri"/>
              </a:rPr>
              <a:t>f(rain)  =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6434" y="1676400"/>
            <a:ext cx="52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 0.6</a:t>
            </a:r>
          </a:p>
          <a:p>
            <a:r>
              <a:rPr lang="en-US" dirty="0">
                <a:latin typeface="Calibri"/>
                <a:cs typeface="Calibri"/>
              </a:rPr>
              <a:t> 0.4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2858869"/>
            <a:ext cx="138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0.25</a:t>
            </a:r>
          </a:p>
          <a:p>
            <a:r>
              <a:rPr lang="en-US" dirty="0">
                <a:latin typeface="Calibri"/>
                <a:cs typeface="Calibri"/>
              </a:rPr>
              <a:t>f(rain) = 0.75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1200" y="1676400"/>
            <a:ext cx="59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0.45</a:t>
            </a:r>
          </a:p>
          <a:p>
            <a:r>
              <a:rPr lang="en-US" dirty="0">
                <a:latin typeface="Calibri"/>
                <a:cs typeface="Calibri"/>
              </a:rPr>
              <a:t>0.55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7800" y="2895600"/>
            <a:ext cx="150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0.154</a:t>
            </a:r>
          </a:p>
          <a:p>
            <a:r>
              <a:rPr lang="en-US" dirty="0">
                <a:latin typeface="Calibri"/>
                <a:cs typeface="Calibri"/>
              </a:rPr>
              <a:t>f(rain) = 0.846</a:t>
            </a: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2086176" y="1999566"/>
            <a:ext cx="1450258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00989" y="2322731"/>
            <a:ext cx="0" cy="53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6030176" y="2322731"/>
            <a:ext cx="57984" cy="53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4436984" y="1999566"/>
            <a:ext cx="1354216" cy="1182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453205"/>
              </p:ext>
            </p:extLst>
          </p:nvPr>
        </p:nvGraphicFramePr>
        <p:xfrm>
          <a:off x="7848600" y="26670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205627"/>
              </p:ext>
            </p:extLst>
          </p:nvPr>
        </p:nvGraphicFramePr>
        <p:xfrm>
          <a:off x="7848600" y="4495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49176"/>
              </p:ext>
            </p:extLst>
          </p:nvPr>
        </p:nvGraphicFramePr>
        <p:xfrm>
          <a:off x="381000" y="4952873"/>
          <a:ext cx="1413387" cy="91449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5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3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22899" y="19812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8200" y="19812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10000" y="2362200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2200" y="2362200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617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3" grpId="0"/>
      <p:bldP spid="27" grpId="0"/>
      <p:bldP spid="28" grpId="0"/>
      <p:bldP spid="29" grpId="0"/>
      <p:bldP spid="30" grpId="0"/>
      <p:bldP spid="14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Hunting Invisible Ghosts with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</p:spTree>
    <p:extLst>
      <p:ext uri="{BB962C8B-B14F-4D97-AF65-F5344CB8AC3E}">
        <p14:creationId xmlns:p14="http://schemas.microsoft.com/office/powerpoint/2010/main" val="369933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– Sonar</a:t>
            </a:r>
          </a:p>
        </p:txBody>
      </p:sp>
      <p:pic>
        <p:nvPicPr>
          <p:cNvPr id="5" name="Pacman sonar (P4) -- with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Explanation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387" y="1442418"/>
            <a:ext cx="7797750" cy="47297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219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hidden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                                                               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Current evidence is independent of everything else given the current state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6934200" y="4800600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notation: </a:t>
            </a:r>
          </a:p>
          <a:p>
            <a:r>
              <a:rPr lang="en-US" sz="2400" i="1" kern="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= </a:t>
            </a:r>
            <a:r>
              <a:rPr lang="en-US" dirty="0"/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/>
                <a:cs typeface="Calibri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/>
                <a:cs typeface="Calibri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4648200"/>
            <a:ext cx="8915400" cy="1371600"/>
          </a:xfrm>
          <a:prstGeom prst="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9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Most likely explanation = most probable path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582400" cy="4953000"/>
          </a:xfrm>
        </p:spPr>
        <p:txBody>
          <a:bodyPr/>
          <a:lstStyle/>
          <a:p>
            <a:r>
              <a:rPr lang="en-US" sz="2400" b="1" i="1" dirty="0">
                <a:solidFill>
                  <a:srgbClr val="FF0000"/>
                </a:solidFill>
                <a:latin typeface="Calibri"/>
                <a:cs typeface="Calibri"/>
              </a:rPr>
              <a:t>State trellis</a:t>
            </a:r>
            <a:r>
              <a:rPr lang="en-US" sz="2400" dirty="0">
                <a:latin typeface="Calibri"/>
                <a:cs typeface="Calibri"/>
              </a:rPr>
              <a:t>: graph of states and transitions over time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Each arc represents some transition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-1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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Each arc has weight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(arcs to initial states have weight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  <a:p>
            <a:r>
              <a:rPr lang="en-US" sz="2400" dirty="0">
                <a:latin typeface="Calibri"/>
                <a:cs typeface="Calibri"/>
              </a:rPr>
              <a:t>The 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product</a:t>
            </a:r>
            <a:r>
              <a:rPr lang="en-US" sz="2400" dirty="0">
                <a:latin typeface="Calibri"/>
                <a:cs typeface="Calibri"/>
              </a:rPr>
              <a:t> of weights on a path is proportional to that state sequence’s probability </a:t>
            </a:r>
          </a:p>
          <a:p>
            <a:r>
              <a:rPr lang="en-US" sz="2400" dirty="0">
                <a:latin typeface="Calibri"/>
                <a:cs typeface="Calibri"/>
              </a:rPr>
              <a:t>Forward algorithm computes sums of paths,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cs typeface="Calibri"/>
              </a:rPr>
              <a:t>Viterbi algorithm </a:t>
            </a:r>
            <a:r>
              <a:rPr lang="en-US" sz="2400" dirty="0">
                <a:latin typeface="Calibri"/>
                <a:cs typeface="Calibri"/>
              </a:rPr>
              <a:t>computes best paths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0" y="1219200"/>
            <a:ext cx="45720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=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=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2000" baseline="-25000" dirty="0">
                <a:solidFill>
                  <a:srgbClr val="CC00CC"/>
                </a:solidFill>
              </a:rPr>
              <a:t>1:</a:t>
            </a:r>
            <a:r>
              <a:rPr lang="en-US" sz="20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r>
              <a:rPr lang="en-US" dirty="0">
                <a:solidFill>
                  <a:srgbClr val="CC00CC"/>
                </a:solidFill>
              </a:rPr>
              <a:t>     =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2000" i="1" baseline="-25000" dirty="0">
                <a:solidFill>
                  <a:srgbClr val="CC00CC"/>
                </a:solidFill>
              </a:rPr>
              <a:t>x</a:t>
            </a:r>
            <a:r>
              <a:rPr lang="en-US" sz="1600" baseline="-50000" dirty="0">
                <a:solidFill>
                  <a:srgbClr val="CC00CC"/>
                </a:solidFill>
              </a:rPr>
              <a:t>1:</a:t>
            </a:r>
            <a:r>
              <a:rPr lang="en-US" sz="1600" i="1" baseline="-50000" dirty="0">
                <a:solidFill>
                  <a:srgbClr val="CC00CC"/>
                </a:solidFill>
              </a:rPr>
              <a:t>t</a:t>
            </a:r>
            <a:r>
              <a:rPr lang="en-US" sz="1600" i="1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endParaRPr lang="en-US" dirty="0">
              <a:solidFill>
                <a:srgbClr val="CC00CC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C00CC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CC00CC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14400" y="1905000"/>
            <a:ext cx="6076313" cy="1666220"/>
            <a:chOff x="914400" y="1905000"/>
            <a:chExt cx="6076313" cy="1666220"/>
          </a:xfrm>
        </p:grpSpPr>
        <p:sp>
          <p:nvSpPr>
            <p:cNvPr id="10244" name="Rectangle 6"/>
            <p:cNvSpPr>
              <a:spLocks noChangeArrowheads="1"/>
            </p:cNvSpPr>
            <p:nvPr/>
          </p:nvSpPr>
          <p:spPr bwMode="auto">
            <a:xfrm>
              <a:off x="16764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45" name="Rectangle 7"/>
            <p:cNvSpPr>
              <a:spLocks noChangeArrowheads="1"/>
            </p:cNvSpPr>
            <p:nvPr/>
          </p:nvSpPr>
          <p:spPr bwMode="auto">
            <a:xfrm>
              <a:off x="16764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10246" name="Rectangle 8"/>
            <p:cNvSpPr>
              <a:spLocks noChangeArrowheads="1"/>
            </p:cNvSpPr>
            <p:nvPr/>
          </p:nvSpPr>
          <p:spPr bwMode="auto">
            <a:xfrm>
              <a:off x="31242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47" name="Rectangle 9"/>
            <p:cNvSpPr>
              <a:spLocks noChangeArrowheads="1"/>
            </p:cNvSpPr>
            <p:nvPr/>
          </p:nvSpPr>
          <p:spPr bwMode="auto">
            <a:xfrm>
              <a:off x="31242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10248" name="Rectangle 10"/>
            <p:cNvSpPr>
              <a:spLocks noChangeArrowheads="1"/>
            </p:cNvSpPr>
            <p:nvPr/>
          </p:nvSpPr>
          <p:spPr bwMode="auto">
            <a:xfrm>
              <a:off x="46482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49" name="Rectangle 11"/>
            <p:cNvSpPr>
              <a:spLocks noChangeArrowheads="1"/>
            </p:cNvSpPr>
            <p:nvPr/>
          </p:nvSpPr>
          <p:spPr bwMode="auto">
            <a:xfrm>
              <a:off x="46482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10250" name="Rectangle 12"/>
            <p:cNvSpPr>
              <a:spLocks noChangeArrowheads="1"/>
            </p:cNvSpPr>
            <p:nvPr/>
          </p:nvSpPr>
          <p:spPr bwMode="auto">
            <a:xfrm>
              <a:off x="6172200" y="19050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10251" name="Rectangle 13"/>
            <p:cNvSpPr>
              <a:spLocks noChangeArrowheads="1"/>
            </p:cNvSpPr>
            <p:nvPr/>
          </p:nvSpPr>
          <p:spPr bwMode="auto">
            <a:xfrm>
              <a:off x="6172200" y="25908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10252" name="AutoShape 14"/>
            <p:cNvCxnSpPr>
              <a:cxnSpLocks noChangeShapeType="1"/>
              <a:stCxn id="10244" idx="3"/>
              <a:endCxn id="10246" idx="1"/>
            </p:cNvCxnSpPr>
            <p:nvPr/>
          </p:nvCxnSpPr>
          <p:spPr bwMode="auto">
            <a:xfrm>
              <a:off x="2362200" y="2095500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3" name="AutoShape 15"/>
            <p:cNvCxnSpPr>
              <a:cxnSpLocks noChangeShapeType="1"/>
              <a:stCxn id="10244" idx="3"/>
              <a:endCxn id="10247" idx="1"/>
            </p:cNvCxnSpPr>
            <p:nvPr/>
          </p:nvCxnSpPr>
          <p:spPr bwMode="auto">
            <a:xfrm>
              <a:off x="2362200" y="20955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4" name="AutoShape 16"/>
            <p:cNvCxnSpPr>
              <a:cxnSpLocks noChangeShapeType="1"/>
              <a:stCxn id="10245" idx="3"/>
              <a:endCxn id="10246" idx="1"/>
            </p:cNvCxnSpPr>
            <p:nvPr/>
          </p:nvCxnSpPr>
          <p:spPr bwMode="auto">
            <a:xfrm flipV="1">
              <a:off x="2362200" y="20955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5" name="AutoShape 17"/>
            <p:cNvCxnSpPr>
              <a:cxnSpLocks noChangeShapeType="1"/>
              <a:stCxn id="10245" idx="3"/>
              <a:endCxn id="10247" idx="1"/>
            </p:cNvCxnSpPr>
            <p:nvPr/>
          </p:nvCxnSpPr>
          <p:spPr bwMode="auto">
            <a:xfrm>
              <a:off x="2362200" y="2781300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6" name="AutoShape 18"/>
            <p:cNvCxnSpPr>
              <a:cxnSpLocks noChangeShapeType="1"/>
              <a:stCxn id="10246" idx="3"/>
              <a:endCxn id="10248" idx="1"/>
            </p:cNvCxnSpPr>
            <p:nvPr/>
          </p:nvCxnSpPr>
          <p:spPr bwMode="auto">
            <a:xfrm>
              <a:off x="3810000" y="20955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7" name="AutoShape 19"/>
            <p:cNvCxnSpPr>
              <a:cxnSpLocks noChangeShapeType="1"/>
              <a:stCxn id="10246" idx="3"/>
              <a:endCxn id="10249" idx="1"/>
            </p:cNvCxnSpPr>
            <p:nvPr/>
          </p:nvCxnSpPr>
          <p:spPr bwMode="auto">
            <a:xfrm>
              <a:off x="3810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8" name="AutoShape 20"/>
            <p:cNvCxnSpPr>
              <a:cxnSpLocks noChangeShapeType="1"/>
              <a:stCxn id="10247" idx="3"/>
              <a:endCxn id="10248" idx="1"/>
            </p:cNvCxnSpPr>
            <p:nvPr/>
          </p:nvCxnSpPr>
          <p:spPr bwMode="auto">
            <a:xfrm flipV="1">
              <a:off x="3810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59" name="AutoShape 21"/>
            <p:cNvCxnSpPr>
              <a:cxnSpLocks noChangeShapeType="1"/>
              <a:stCxn id="10247" idx="3"/>
              <a:endCxn id="10249" idx="1"/>
            </p:cNvCxnSpPr>
            <p:nvPr/>
          </p:nvCxnSpPr>
          <p:spPr bwMode="auto">
            <a:xfrm>
              <a:off x="3810000" y="27813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0" name="AutoShape 22"/>
            <p:cNvCxnSpPr>
              <a:cxnSpLocks noChangeShapeType="1"/>
              <a:stCxn id="10248" idx="3"/>
              <a:endCxn id="10250" idx="1"/>
            </p:cNvCxnSpPr>
            <p:nvPr/>
          </p:nvCxnSpPr>
          <p:spPr bwMode="auto">
            <a:xfrm>
              <a:off x="5334000" y="20955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1" name="AutoShape 23"/>
            <p:cNvCxnSpPr>
              <a:cxnSpLocks noChangeShapeType="1"/>
              <a:stCxn id="10248" idx="3"/>
              <a:endCxn id="10251" idx="1"/>
            </p:cNvCxnSpPr>
            <p:nvPr/>
          </p:nvCxnSpPr>
          <p:spPr bwMode="auto">
            <a:xfrm>
              <a:off x="5334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2" name="AutoShape 24"/>
            <p:cNvCxnSpPr>
              <a:cxnSpLocks noChangeShapeType="1"/>
              <a:stCxn id="10249" idx="3"/>
              <a:endCxn id="10250" idx="1"/>
            </p:cNvCxnSpPr>
            <p:nvPr/>
          </p:nvCxnSpPr>
          <p:spPr bwMode="auto">
            <a:xfrm flipV="1">
              <a:off x="5334000" y="2095500"/>
              <a:ext cx="8382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63" name="AutoShape 25"/>
            <p:cNvCxnSpPr>
              <a:cxnSpLocks noChangeShapeType="1"/>
              <a:stCxn id="10249" idx="3"/>
              <a:endCxn id="10251" idx="1"/>
            </p:cNvCxnSpPr>
            <p:nvPr/>
          </p:nvCxnSpPr>
          <p:spPr bwMode="auto">
            <a:xfrm>
              <a:off x="5334000" y="2781300"/>
              <a:ext cx="8382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" name="TextBox 1"/>
            <p:cNvSpPr txBox="1"/>
            <p:nvPr/>
          </p:nvSpPr>
          <p:spPr>
            <a:xfrm>
              <a:off x="1676400" y="3048000"/>
              <a:ext cx="53143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  X</a:t>
              </a:r>
              <a:r>
                <a:rPr lang="en-US" sz="36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0</a:t>
              </a:r>
              <a:r>
                <a:rPr lang="en-US" sz="2000" dirty="0">
                  <a:solidFill>
                    <a:srgbClr val="CC00CC"/>
                  </a:solidFill>
                  <a:latin typeface="Calibri"/>
                  <a:cs typeface="Calibri"/>
                </a:rPr>
                <a:t>                   </a:t>
              </a:r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X</a:t>
              </a:r>
              <a:r>
                <a:rPr lang="en-US" sz="36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                 </a:t>
              </a:r>
              <a:r>
                <a:rPr lang="en-US" sz="2800" dirty="0">
                  <a:solidFill>
                    <a:srgbClr val="CC00CC"/>
                  </a:solidFill>
                  <a:latin typeface="Calibri"/>
                  <a:cs typeface="Calibri"/>
                </a:rPr>
                <a:t>…</a:t>
              </a:r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                      </a:t>
              </a:r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X</a:t>
              </a:r>
              <a:r>
                <a:rPr lang="en-US" sz="3600" i="1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T</a:t>
              </a:r>
              <a:endParaRPr lang="en-US" sz="3600" dirty="0"/>
            </a:p>
          </p:txBody>
        </p:sp>
        <p:cxnSp>
          <p:nvCxnSpPr>
            <p:cNvPr id="32" name="AutoShape 15"/>
            <p:cNvCxnSpPr>
              <a:cxnSpLocks noChangeShapeType="1"/>
              <a:endCxn id="10244" idx="1"/>
            </p:cNvCxnSpPr>
            <p:nvPr/>
          </p:nvCxnSpPr>
          <p:spPr bwMode="auto">
            <a:xfrm flipV="1">
              <a:off x="914400" y="20955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6"/>
            <p:cNvCxnSpPr>
              <a:cxnSpLocks noChangeShapeType="1"/>
              <a:endCxn id="10245" idx="1"/>
            </p:cNvCxnSpPr>
            <p:nvPr/>
          </p:nvCxnSpPr>
          <p:spPr bwMode="auto">
            <a:xfrm>
              <a:off x="914400" y="24384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1758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Forward / Viterbi algorithms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95400" y="3810001"/>
            <a:ext cx="4191000" cy="113877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Forward Algorithm (sum)</a:t>
            </a:r>
          </a:p>
          <a:p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For each state at time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, keep track of the </a:t>
            </a:r>
            <a:r>
              <a:rPr lang="en-US" sz="2000" b="1" i="1" dirty="0">
                <a:solidFill>
                  <a:srgbClr val="0000FF"/>
                </a:solidFill>
                <a:latin typeface="Calibri"/>
                <a:cs typeface="Calibri"/>
              </a:rPr>
              <a:t>total probability of all paths 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to it</a:t>
            </a:r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31438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31438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45916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45916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61156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61156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sp>
        <p:nvSpPr>
          <p:cNvPr id="41" name="Rectangle 12"/>
          <p:cNvSpPr>
            <a:spLocks noChangeArrowheads="1"/>
          </p:cNvSpPr>
          <p:nvPr/>
        </p:nvSpPr>
        <p:spPr bwMode="auto">
          <a:xfrm>
            <a:off x="7639687" y="1600200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>
            <a:off x="7639687" y="2286000"/>
            <a:ext cx="685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>
                <a:latin typeface="Calibri"/>
                <a:cs typeface="Calibri"/>
              </a:rPr>
              <a:t>rain</a:t>
            </a:r>
          </a:p>
        </p:txBody>
      </p:sp>
      <p:cxnSp>
        <p:nvCxnSpPr>
          <p:cNvPr id="43" name="AutoShape 14"/>
          <p:cNvCxnSpPr>
            <a:cxnSpLocks noChangeShapeType="1"/>
            <a:stCxn id="35" idx="3"/>
            <a:endCxn id="37" idx="1"/>
          </p:cNvCxnSpPr>
          <p:nvPr/>
        </p:nvCxnSpPr>
        <p:spPr bwMode="auto">
          <a:xfrm>
            <a:off x="3829687" y="17907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4" name="AutoShape 15"/>
          <p:cNvCxnSpPr>
            <a:cxnSpLocks noChangeShapeType="1"/>
            <a:stCxn id="35" idx="3"/>
            <a:endCxn id="38" idx="1"/>
          </p:cNvCxnSpPr>
          <p:nvPr/>
        </p:nvCxnSpPr>
        <p:spPr bwMode="auto">
          <a:xfrm>
            <a:off x="3829687" y="17907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5" name="AutoShape 16"/>
          <p:cNvCxnSpPr>
            <a:cxnSpLocks noChangeShapeType="1"/>
            <a:stCxn id="36" idx="3"/>
            <a:endCxn id="37" idx="1"/>
          </p:cNvCxnSpPr>
          <p:nvPr/>
        </p:nvCxnSpPr>
        <p:spPr bwMode="auto">
          <a:xfrm flipV="1">
            <a:off x="3829687" y="17907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6" name="AutoShape 17"/>
          <p:cNvCxnSpPr>
            <a:cxnSpLocks noChangeShapeType="1"/>
            <a:stCxn id="36" idx="3"/>
            <a:endCxn id="38" idx="1"/>
          </p:cNvCxnSpPr>
          <p:nvPr/>
        </p:nvCxnSpPr>
        <p:spPr bwMode="auto">
          <a:xfrm>
            <a:off x="3829687" y="2476500"/>
            <a:ext cx="7620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7" name="AutoShape 18"/>
          <p:cNvCxnSpPr>
            <a:cxnSpLocks noChangeShapeType="1"/>
            <a:stCxn id="37" idx="3"/>
            <a:endCxn id="39" idx="1"/>
          </p:cNvCxnSpPr>
          <p:nvPr/>
        </p:nvCxnSpPr>
        <p:spPr bwMode="auto">
          <a:xfrm>
            <a:off x="5277487" y="1790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8" name="AutoShape 19"/>
          <p:cNvCxnSpPr>
            <a:cxnSpLocks noChangeShapeType="1"/>
            <a:stCxn id="37" idx="3"/>
            <a:endCxn id="40" idx="1"/>
          </p:cNvCxnSpPr>
          <p:nvPr/>
        </p:nvCxnSpPr>
        <p:spPr bwMode="auto">
          <a:xfrm>
            <a:off x="5277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9" name="AutoShape 20"/>
          <p:cNvCxnSpPr>
            <a:cxnSpLocks noChangeShapeType="1"/>
            <a:stCxn id="38" idx="3"/>
            <a:endCxn id="39" idx="1"/>
          </p:cNvCxnSpPr>
          <p:nvPr/>
        </p:nvCxnSpPr>
        <p:spPr bwMode="auto">
          <a:xfrm flipV="1">
            <a:off x="5277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0" name="AutoShape 21"/>
          <p:cNvCxnSpPr>
            <a:cxnSpLocks noChangeShapeType="1"/>
            <a:stCxn id="38" idx="3"/>
            <a:endCxn id="40" idx="1"/>
          </p:cNvCxnSpPr>
          <p:nvPr/>
        </p:nvCxnSpPr>
        <p:spPr bwMode="auto">
          <a:xfrm>
            <a:off x="5277487" y="2476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" name="AutoShape 22"/>
          <p:cNvCxnSpPr>
            <a:cxnSpLocks noChangeShapeType="1"/>
            <a:stCxn id="39" idx="3"/>
            <a:endCxn id="41" idx="1"/>
          </p:cNvCxnSpPr>
          <p:nvPr/>
        </p:nvCxnSpPr>
        <p:spPr bwMode="auto">
          <a:xfrm>
            <a:off x="6801487" y="17907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23"/>
          <p:cNvCxnSpPr>
            <a:cxnSpLocks noChangeShapeType="1"/>
            <a:stCxn id="39" idx="3"/>
            <a:endCxn id="42" idx="1"/>
          </p:cNvCxnSpPr>
          <p:nvPr/>
        </p:nvCxnSpPr>
        <p:spPr bwMode="auto">
          <a:xfrm>
            <a:off x="6801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24"/>
          <p:cNvCxnSpPr>
            <a:cxnSpLocks noChangeShapeType="1"/>
            <a:stCxn id="40" idx="3"/>
            <a:endCxn id="41" idx="1"/>
          </p:cNvCxnSpPr>
          <p:nvPr/>
        </p:nvCxnSpPr>
        <p:spPr bwMode="auto">
          <a:xfrm flipV="1">
            <a:off x="6801487" y="1790700"/>
            <a:ext cx="8382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" name="AutoShape 25"/>
          <p:cNvCxnSpPr>
            <a:cxnSpLocks noChangeShapeType="1"/>
            <a:stCxn id="40" idx="3"/>
            <a:endCxn id="42" idx="1"/>
          </p:cNvCxnSpPr>
          <p:nvPr/>
        </p:nvCxnSpPr>
        <p:spPr bwMode="auto">
          <a:xfrm>
            <a:off x="6801487" y="2476500"/>
            <a:ext cx="838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5" name="TextBox 54"/>
          <p:cNvSpPr txBox="1"/>
          <p:nvPr/>
        </p:nvSpPr>
        <p:spPr>
          <a:xfrm>
            <a:off x="3143887" y="2743200"/>
            <a:ext cx="531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  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1                 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…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   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3600" dirty="0"/>
          </a:p>
        </p:txBody>
      </p:sp>
      <p:cxnSp>
        <p:nvCxnSpPr>
          <p:cNvPr id="56" name="AutoShape 15"/>
          <p:cNvCxnSpPr>
            <a:cxnSpLocks noChangeShapeType="1"/>
            <a:endCxn id="35" idx="1"/>
          </p:cNvCxnSpPr>
          <p:nvPr/>
        </p:nvCxnSpPr>
        <p:spPr bwMode="auto">
          <a:xfrm flipV="1">
            <a:off x="2381887" y="1790700"/>
            <a:ext cx="7620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" name="AutoShape 16"/>
          <p:cNvCxnSpPr>
            <a:cxnSpLocks noChangeShapeType="1"/>
            <a:endCxn id="36" idx="1"/>
          </p:cNvCxnSpPr>
          <p:nvPr/>
        </p:nvCxnSpPr>
        <p:spPr bwMode="auto">
          <a:xfrm>
            <a:off x="2381887" y="2133600"/>
            <a:ext cx="7620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6858000" y="3810000"/>
            <a:ext cx="4637084" cy="113877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Viterbi Algorithm (max)</a:t>
            </a:r>
          </a:p>
          <a:p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For each state at time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, keep track of     the </a:t>
            </a:r>
            <a:r>
              <a:rPr lang="en-US" sz="2000" b="1" i="1" dirty="0">
                <a:solidFill>
                  <a:srgbClr val="0000FF"/>
                </a:solidFill>
                <a:latin typeface="Calibri"/>
                <a:cs typeface="Calibri"/>
              </a:rPr>
              <a:t>maximum probability of any path 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to 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5400" y="5257800"/>
            <a:ext cx="485831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cap="small" dirty="0">
                <a:solidFill>
                  <a:srgbClr val="008000"/>
                </a:solidFill>
                <a:sym typeface="Symbol"/>
              </a:rPr>
              <a:t>Forward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   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endParaRPr lang="en-US" sz="2400" b="1" i="1" dirty="0">
              <a:solidFill>
                <a:srgbClr val="CC00CC"/>
              </a:solidFill>
              <a:sym typeface="Symbo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76870" y="5257800"/>
            <a:ext cx="513009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m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cap="small" dirty="0">
                <a:solidFill>
                  <a:srgbClr val="008000"/>
                </a:solidFill>
                <a:sym typeface="Symbol"/>
              </a:rPr>
              <a:t>Viterbi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m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r>
              <a:rPr lang="en-US" sz="2400" b="1" i="1" dirty="0">
                <a:solidFill>
                  <a:srgbClr val="CC00CC"/>
                </a:solidFill>
                <a:sym typeface="Symbol"/>
              </a:rPr>
              <a:t>    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 err="1">
                <a:solidFill>
                  <a:srgbClr val="CC00CC"/>
                </a:solidFill>
                <a:sym typeface="Symbol"/>
              </a:rPr>
              <a:t>max</a:t>
            </a:r>
            <a:r>
              <a:rPr lang="en-US" sz="28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baseline="-25000" dirty="0">
                <a:solidFill>
                  <a:srgbClr val="CC00CC"/>
                </a:solidFill>
              </a:rPr>
              <a:t>+1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24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b="1" i="1" dirty="0">
                <a:solidFill>
                  <a:srgbClr val="CC00CC"/>
                </a:solidFill>
                <a:sym typeface="Symbol"/>
              </a:rPr>
              <a:t>m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endParaRPr lang="en-US" sz="2400" b="1" i="1" dirty="0">
              <a:solidFill>
                <a:srgbClr val="CC00CC"/>
              </a:solidFill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3259313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Viterbi algorithm contd.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19200" y="5410200"/>
            <a:ext cx="29083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Time complexity?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O(|X|</a:t>
            </a:r>
            <a:r>
              <a:rPr lang="en-US" sz="2400" b="1" baseline="300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 T)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43887" y="2743200"/>
            <a:ext cx="532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  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000" dirty="0">
                <a:solidFill>
                  <a:srgbClr val="CC00CC"/>
                </a:solidFill>
                <a:latin typeface="Calibri"/>
                <a:cs typeface="Calibri"/>
              </a:rPr>
              <a:t>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1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                     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3600" dirty="0"/>
          </a:p>
        </p:txBody>
      </p:sp>
      <p:grpSp>
        <p:nvGrpSpPr>
          <p:cNvPr id="4" name="Group 3"/>
          <p:cNvGrpSpPr/>
          <p:nvPr/>
        </p:nvGrpSpPr>
        <p:grpSpPr>
          <a:xfrm>
            <a:off x="2362200" y="1600200"/>
            <a:ext cx="5943600" cy="1066800"/>
            <a:chOff x="2381887" y="1600200"/>
            <a:chExt cx="5943600" cy="1066800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1438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31438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4591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4591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6115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6115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639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7639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43" name="AutoShape 14"/>
            <p:cNvCxnSpPr>
              <a:cxnSpLocks noChangeShapeType="1"/>
              <a:stCxn id="35" idx="3"/>
              <a:endCxn id="37" idx="1"/>
            </p:cNvCxnSpPr>
            <p:nvPr/>
          </p:nvCxnSpPr>
          <p:spPr bwMode="auto">
            <a:xfrm>
              <a:off x="3829687" y="17907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35" idx="3"/>
              <a:endCxn id="38" idx="1"/>
            </p:cNvCxnSpPr>
            <p:nvPr/>
          </p:nvCxnSpPr>
          <p:spPr bwMode="auto">
            <a:xfrm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16"/>
            <p:cNvCxnSpPr>
              <a:cxnSpLocks noChangeShapeType="1"/>
              <a:stCxn id="36" idx="3"/>
              <a:endCxn id="37" idx="1"/>
            </p:cNvCxnSpPr>
            <p:nvPr/>
          </p:nvCxnSpPr>
          <p:spPr bwMode="auto">
            <a:xfrm flipV="1"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17"/>
            <p:cNvCxnSpPr>
              <a:cxnSpLocks noChangeShapeType="1"/>
              <a:stCxn id="36" idx="3"/>
              <a:endCxn id="38" idx="1"/>
            </p:cNvCxnSpPr>
            <p:nvPr/>
          </p:nvCxnSpPr>
          <p:spPr bwMode="auto">
            <a:xfrm>
              <a:off x="3829687" y="24765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8"/>
            <p:cNvCxnSpPr>
              <a:cxnSpLocks noChangeShapeType="1"/>
              <a:stCxn id="37" idx="3"/>
              <a:endCxn id="39" idx="1"/>
            </p:cNvCxnSpPr>
            <p:nvPr/>
          </p:nvCxnSpPr>
          <p:spPr bwMode="auto">
            <a:xfrm>
              <a:off x="5277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19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20"/>
            <p:cNvCxnSpPr>
              <a:cxnSpLocks noChangeShapeType="1"/>
              <a:stCxn id="38" idx="3"/>
              <a:endCxn id="39" idx="1"/>
            </p:cNvCxnSpPr>
            <p:nvPr/>
          </p:nvCxnSpPr>
          <p:spPr bwMode="auto">
            <a:xfrm flipV="1"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21"/>
            <p:cNvCxnSpPr>
              <a:cxnSpLocks noChangeShapeType="1"/>
              <a:stCxn id="38" idx="3"/>
              <a:endCxn id="40" idx="1"/>
            </p:cNvCxnSpPr>
            <p:nvPr/>
          </p:nvCxnSpPr>
          <p:spPr bwMode="auto">
            <a:xfrm>
              <a:off x="5277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22"/>
            <p:cNvCxnSpPr>
              <a:cxnSpLocks noChangeShapeType="1"/>
              <a:stCxn id="39" idx="3"/>
              <a:endCxn id="41" idx="1"/>
            </p:cNvCxnSpPr>
            <p:nvPr/>
          </p:nvCxnSpPr>
          <p:spPr bwMode="auto">
            <a:xfrm>
              <a:off x="6801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23"/>
            <p:cNvCxnSpPr>
              <a:cxnSpLocks noChangeShapeType="1"/>
              <a:stCxn id="39" idx="3"/>
              <a:endCxn id="42" idx="1"/>
            </p:cNvCxnSpPr>
            <p:nvPr/>
          </p:nvCxnSpPr>
          <p:spPr bwMode="auto">
            <a:xfrm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24"/>
            <p:cNvCxnSpPr>
              <a:cxnSpLocks noChangeShapeType="1"/>
              <a:stCxn id="40" idx="3"/>
              <a:endCxn id="41" idx="1"/>
            </p:cNvCxnSpPr>
            <p:nvPr/>
          </p:nvCxnSpPr>
          <p:spPr bwMode="auto">
            <a:xfrm flipV="1"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25"/>
            <p:cNvCxnSpPr>
              <a:cxnSpLocks noChangeShapeType="1"/>
              <a:stCxn id="40" idx="3"/>
              <a:endCxn id="42" idx="1"/>
            </p:cNvCxnSpPr>
            <p:nvPr/>
          </p:nvCxnSpPr>
          <p:spPr bwMode="auto">
            <a:xfrm>
              <a:off x="6801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15"/>
            <p:cNvCxnSpPr>
              <a:cxnSpLocks noChangeShapeType="1"/>
              <a:endCxn id="35" idx="1"/>
            </p:cNvCxnSpPr>
            <p:nvPr/>
          </p:nvCxnSpPr>
          <p:spPr bwMode="auto">
            <a:xfrm flipV="1">
              <a:off x="2381887" y="17907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16"/>
            <p:cNvCxnSpPr>
              <a:cxnSpLocks noChangeShapeType="1"/>
              <a:endCxn id="36" idx="1"/>
            </p:cNvCxnSpPr>
            <p:nvPr/>
          </p:nvCxnSpPr>
          <p:spPr bwMode="auto">
            <a:xfrm>
              <a:off x="2381887" y="21336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134600" y="12192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134600" y="2590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3143887" y="3210580"/>
            <a:ext cx="570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         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=true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        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=false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           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3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=true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2514600" y="1524000"/>
            <a:ext cx="4953000" cy="1219200"/>
            <a:chOff x="2514600" y="1524000"/>
            <a:chExt cx="4953000" cy="1219200"/>
          </a:xfrm>
        </p:grpSpPr>
        <p:sp>
          <p:nvSpPr>
            <p:cNvPr id="3" name="TextBox 2"/>
            <p:cNvSpPr txBox="1"/>
            <p:nvPr/>
          </p:nvSpPr>
          <p:spPr>
            <a:xfrm>
              <a:off x="2514600" y="1600200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0.5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14600" y="2297668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535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0.18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8535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930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0.09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1000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0.06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09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0.72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09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0.07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33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4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0.24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33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0.18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33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57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0.09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58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0.06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4876800" y="5410200"/>
            <a:ext cx="29591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Space complexity?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O(|X| T)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28245" y="1600200"/>
            <a:ext cx="505555" cy="1066800"/>
            <a:chOff x="3228245" y="1600200"/>
            <a:chExt cx="505555" cy="1066800"/>
          </a:xfrm>
        </p:grpSpPr>
        <p:sp>
          <p:nvSpPr>
            <p:cNvPr id="5" name="TextBox 4"/>
            <p:cNvSpPr txBox="1"/>
            <p:nvPr/>
          </p:nvSpPr>
          <p:spPr>
            <a:xfrm>
              <a:off x="3228245" y="1600200"/>
              <a:ext cx="5055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0.5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228245" y="2297668"/>
              <a:ext cx="50555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612545" y="1625600"/>
            <a:ext cx="633945" cy="1005245"/>
            <a:chOff x="3190145" y="1600200"/>
            <a:chExt cx="633945" cy="1005245"/>
          </a:xfrm>
        </p:grpSpPr>
        <p:sp>
          <p:nvSpPr>
            <p:cNvPr id="76" name="TextBox 75"/>
            <p:cNvSpPr txBox="1"/>
            <p:nvPr/>
          </p:nvSpPr>
          <p:spPr>
            <a:xfrm>
              <a:off x="3228245" y="1600200"/>
              <a:ext cx="5340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0.09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190145" y="2297668"/>
              <a:ext cx="633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0.315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123845" y="1625600"/>
            <a:ext cx="646645" cy="1005245"/>
            <a:chOff x="3177445" y="1600200"/>
            <a:chExt cx="646645" cy="1005245"/>
          </a:xfrm>
        </p:grpSpPr>
        <p:sp>
          <p:nvSpPr>
            <p:cNvPr id="79" name="TextBox 78"/>
            <p:cNvSpPr txBox="1"/>
            <p:nvPr/>
          </p:nvSpPr>
          <p:spPr>
            <a:xfrm>
              <a:off x="3177445" y="1600200"/>
              <a:ext cx="633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0.076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190145" y="2297668"/>
              <a:ext cx="63394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0.022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647845" y="1625600"/>
            <a:ext cx="1046043" cy="1005245"/>
            <a:chOff x="3177445" y="1600200"/>
            <a:chExt cx="1046043" cy="1005245"/>
          </a:xfrm>
        </p:grpSpPr>
        <p:sp>
          <p:nvSpPr>
            <p:cNvPr id="82" name="TextBox 81"/>
            <p:cNvSpPr txBox="1"/>
            <p:nvPr/>
          </p:nvSpPr>
          <p:spPr>
            <a:xfrm>
              <a:off x="3177445" y="1600200"/>
              <a:ext cx="10333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0.0136080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190145" y="2297668"/>
              <a:ext cx="103334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0.0138495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8547100" y="5410200"/>
            <a:ext cx="2959100" cy="8925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Number of paths?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O(|X|</a:t>
            </a:r>
            <a:r>
              <a:rPr lang="en-US" sz="3200" b="1" baseline="3000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</p:txBody>
      </p:sp>
      <p:cxnSp>
        <p:nvCxnSpPr>
          <p:cNvPr id="85" name="AutoShape 22"/>
          <p:cNvCxnSpPr>
            <a:cxnSpLocks noChangeShapeType="1"/>
          </p:cNvCxnSpPr>
          <p:nvPr/>
        </p:nvCxnSpPr>
        <p:spPr bwMode="auto">
          <a:xfrm>
            <a:off x="6781800" y="1803400"/>
            <a:ext cx="8382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6" name="AutoShape 25"/>
          <p:cNvCxnSpPr>
            <a:cxnSpLocks noChangeShapeType="1"/>
          </p:cNvCxnSpPr>
          <p:nvPr/>
        </p:nvCxnSpPr>
        <p:spPr bwMode="auto">
          <a:xfrm>
            <a:off x="6794500" y="2489200"/>
            <a:ext cx="8382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7" name="AutoShape 14"/>
          <p:cNvCxnSpPr>
            <a:cxnSpLocks noChangeShapeType="1"/>
          </p:cNvCxnSpPr>
          <p:nvPr/>
        </p:nvCxnSpPr>
        <p:spPr bwMode="auto">
          <a:xfrm>
            <a:off x="3810000" y="1803400"/>
            <a:ext cx="7620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8" name="AutoShape 17"/>
          <p:cNvCxnSpPr>
            <a:cxnSpLocks noChangeShapeType="1"/>
          </p:cNvCxnSpPr>
          <p:nvPr/>
        </p:nvCxnSpPr>
        <p:spPr bwMode="auto">
          <a:xfrm>
            <a:off x="3810000" y="2489200"/>
            <a:ext cx="7620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89" name="AutoShape 20"/>
          <p:cNvCxnSpPr>
            <a:cxnSpLocks noChangeShapeType="1"/>
          </p:cNvCxnSpPr>
          <p:nvPr/>
        </p:nvCxnSpPr>
        <p:spPr bwMode="auto">
          <a:xfrm flipV="1">
            <a:off x="5257800" y="1803400"/>
            <a:ext cx="838200" cy="68580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90" name="AutoShape 21"/>
          <p:cNvCxnSpPr>
            <a:cxnSpLocks noChangeShapeType="1"/>
          </p:cNvCxnSpPr>
          <p:nvPr/>
        </p:nvCxnSpPr>
        <p:spPr bwMode="auto">
          <a:xfrm>
            <a:off x="5257800" y="2489200"/>
            <a:ext cx="838200" cy="0"/>
          </a:xfrm>
          <a:prstGeom prst="straightConnector1">
            <a:avLst/>
          </a:prstGeom>
          <a:noFill/>
          <a:ln w="57150" cmpd="sng">
            <a:solidFill>
              <a:srgbClr val="008000"/>
            </a:solidFill>
            <a:round/>
            <a:headEnd/>
            <a:tailEnd type="triangle" w="med" len="med"/>
          </a:ln>
        </p:spPr>
      </p:cxnSp>
      <p:cxnSp>
        <p:nvCxnSpPr>
          <p:cNvPr id="91" name="AutoShape 25"/>
          <p:cNvCxnSpPr>
            <a:cxnSpLocks noChangeShapeType="1"/>
          </p:cNvCxnSpPr>
          <p:nvPr/>
        </p:nvCxnSpPr>
        <p:spPr bwMode="auto">
          <a:xfrm>
            <a:off x="6807200" y="2489200"/>
            <a:ext cx="838200" cy="0"/>
          </a:xfrm>
          <a:prstGeom prst="straightConnector1">
            <a:avLst/>
          </a:prstGeom>
          <a:noFill/>
          <a:ln w="76200" cmpd="sng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2" name="AutoShape 17"/>
          <p:cNvCxnSpPr>
            <a:cxnSpLocks noChangeShapeType="1"/>
          </p:cNvCxnSpPr>
          <p:nvPr/>
        </p:nvCxnSpPr>
        <p:spPr bwMode="auto">
          <a:xfrm>
            <a:off x="3822700" y="2489200"/>
            <a:ext cx="762000" cy="0"/>
          </a:xfrm>
          <a:prstGeom prst="straightConnector1">
            <a:avLst/>
          </a:prstGeom>
          <a:noFill/>
          <a:ln w="76200" cmpd="sng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93" name="AutoShape 21"/>
          <p:cNvCxnSpPr>
            <a:cxnSpLocks noChangeShapeType="1"/>
          </p:cNvCxnSpPr>
          <p:nvPr/>
        </p:nvCxnSpPr>
        <p:spPr bwMode="auto">
          <a:xfrm>
            <a:off x="5270500" y="2489200"/>
            <a:ext cx="838200" cy="0"/>
          </a:xfrm>
          <a:prstGeom prst="straightConnector1">
            <a:avLst/>
          </a:prstGeom>
          <a:noFill/>
          <a:ln w="76200" cmpd="sng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65891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72" grpId="0"/>
      <p:bldP spid="8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Viterbi in negative log space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0400" y="3517900"/>
            <a:ext cx="7670800" cy="138499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 err="1">
                <a:latin typeface="Calibri"/>
                <a:cs typeface="Calibri"/>
              </a:rPr>
              <a:t>argmax</a:t>
            </a:r>
            <a:r>
              <a:rPr lang="en-US" sz="2800" dirty="0">
                <a:latin typeface="Calibri"/>
                <a:cs typeface="Calibri"/>
              </a:rPr>
              <a:t> of product of probabilities </a:t>
            </a:r>
          </a:p>
          <a:p>
            <a:r>
              <a:rPr lang="en-US" sz="2800" dirty="0">
                <a:latin typeface="Calibri"/>
                <a:cs typeface="Calibri"/>
              </a:rPr>
              <a:t>= </a:t>
            </a:r>
            <a:r>
              <a:rPr lang="en-US" sz="2800" dirty="0" err="1">
                <a:latin typeface="Calibri"/>
                <a:cs typeface="Calibri"/>
              </a:rPr>
              <a:t>argmin</a:t>
            </a:r>
            <a:r>
              <a:rPr lang="en-US" sz="2800" dirty="0">
                <a:latin typeface="Calibri"/>
                <a:cs typeface="Calibri"/>
              </a:rPr>
              <a:t> of sum of negative log probabilities </a:t>
            </a:r>
          </a:p>
          <a:p>
            <a:r>
              <a:rPr lang="en-US" sz="2800" dirty="0">
                <a:latin typeface="Calibri"/>
                <a:cs typeface="Calibri"/>
              </a:rPr>
              <a:t>= minimum-cost path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362200" y="1600200"/>
            <a:ext cx="5943600" cy="1066800"/>
            <a:chOff x="2381887" y="1600200"/>
            <a:chExt cx="5943600" cy="1066800"/>
          </a:xfrm>
        </p:grpSpPr>
        <p:sp>
          <p:nvSpPr>
            <p:cNvPr id="35" name="Rectangle 6"/>
            <p:cNvSpPr>
              <a:spLocks noChangeArrowheads="1"/>
            </p:cNvSpPr>
            <p:nvPr/>
          </p:nvSpPr>
          <p:spPr bwMode="auto">
            <a:xfrm>
              <a:off x="31438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31438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auto">
            <a:xfrm>
              <a:off x="4591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38" name="Rectangle 9"/>
            <p:cNvSpPr>
              <a:spLocks noChangeArrowheads="1"/>
            </p:cNvSpPr>
            <p:nvPr/>
          </p:nvSpPr>
          <p:spPr bwMode="auto">
            <a:xfrm>
              <a:off x="4591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6115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0" name="Rectangle 11"/>
            <p:cNvSpPr>
              <a:spLocks noChangeArrowheads="1"/>
            </p:cNvSpPr>
            <p:nvPr/>
          </p:nvSpPr>
          <p:spPr bwMode="auto">
            <a:xfrm>
              <a:off x="6115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7639687" y="1600200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7639687" y="2286000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43" name="AutoShape 14"/>
            <p:cNvCxnSpPr>
              <a:cxnSpLocks noChangeShapeType="1"/>
              <a:stCxn id="35" idx="3"/>
              <a:endCxn id="37" idx="1"/>
            </p:cNvCxnSpPr>
            <p:nvPr/>
          </p:nvCxnSpPr>
          <p:spPr bwMode="auto">
            <a:xfrm>
              <a:off x="3829687" y="17907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5"/>
            <p:cNvCxnSpPr>
              <a:cxnSpLocks noChangeShapeType="1"/>
              <a:stCxn id="35" idx="3"/>
              <a:endCxn id="38" idx="1"/>
            </p:cNvCxnSpPr>
            <p:nvPr/>
          </p:nvCxnSpPr>
          <p:spPr bwMode="auto">
            <a:xfrm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16"/>
            <p:cNvCxnSpPr>
              <a:cxnSpLocks noChangeShapeType="1"/>
              <a:stCxn id="36" idx="3"/>
              <a:endCxn id="37" idx="1"/>
            </p:cNvCxnSpPr>
            <p:nvPr/>
          </p:nvCxnSpPr>
          <p:spPr bwMode="auto">
            <a:xfrm flipV="1">
              <a:off x="3829687" y="1790700"/>
              <a:ext cx="7620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17"/>
            <p:cNvCxnSpPr>
              <a:cxnSpLocks noChangeShapeType="1"/>
              <a:stCxn id="36" idx="3"/>
              <a:endCxn id="38" idx="1"/>
            </p:cNvCxnSpPr>
            <p:nvPr/>
          </p:nvCxnSpPr>
          <p:spPr bwMode="auto">
            <a:xfrm>
              <a:off x="3829687" y="2476500"/>
              <a:ext cx="7620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8"/>
            <p:cNvCxnSpPr>
              <a:cxnSpLocks noChangeShapeType="1"/>
              <a:stCxn id="37" idx="3"/>
              <a:endCxn id="39" idx="1"/>
            </p:cNvCxnSpPr>
            <p:nvPr/>
          </p:nvCxnSpPr>
          <p:spPr bwMode="auto">
            <a:xfrm>
              <a:off x="5277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19"/>
            <p:cNvCxnSpPr>
              <a:cxnSpLocks noChangeShapeType="1"/>
              <a:stCxn id="37" idx="3"/>
              <a:endCxn id="40" idx="1"/>
            </p:cNvCxnSpPr>
            <p:nvPr/>
          </p:nvCxnSpPr>
          <p:spPr bwMode="auto">
            <a:xfrm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20"/>
            <p:cNvCxnSpPr>
              <a:cxnSpLocks noChangeShapeType="1"/>
              <a:stCxn id="38" idx="3"/>
              <a:endCxn id="39" idx="1"/>
            </p:cNvCxnSpPr>
            <p:nvPr/>
          </p:nvCxnSpPr>
          <p:spPr bwMode="auto">
            <a:xfrm flipV="1">
              <a:off x="5277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21"/>
            <p:cNvCxnSpPr>
              <a:cxnSpLocks noChangeShapeType="1"/>
              <a:stCxn id="38" idx="3"/>
              <a:endCxn id="40" idx="1"/>
            </p:cNvCxnSpPr>
            <p:nvPr/>
          </p:nvCxnSpPr>
          <p:spPr bwMode="auto">
            <a:xfrm>
              <a:off x="5277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22"/>
            <p:cNvCxnSpPr>
              <a:cxnSpLocks noChangeShapeType="1"/>
              <a:stCxn id="39" idx="3"/>
              <a:endCxn id="41" idx="1"/>
            </p:cNvCxnSpPr>
            <p:nvPr/>
          </p:nvCxnSpPr>
          <p:spPr bwMode="auto">
            <a:xfrm>
              <a:off x="6801487" y="17907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23"/>
            <p:cNvCxnSpPr>
              <a:cxnSpLocks noChangeShapeType="1"/>
              <a:stCxn id="39" idx="3"/>
              <a:endCxn id="42" idx="1"/>
            </p:cNvCxnSpPr>
            <p:nvPr/>
          </p:nvCxnSpPr>
          <p:spPr bwMode="auto">
            <a:xfrm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24"/>
            <p:cNvCxnSpPr>
              <a:cxnSpLocks noChangeShapeType="1"/>
              <a:stCxn id="40" idx="3"/>
              <a:endCxn id="41" idx="1"/>
            </p:cNvCxnSpPr>
            <p:nvPr/>
          </p:nvCxnSpPr>
          <p:spPr bwMode="auto">
            <a:xfrm flipV="1">
              <a:off x="6801487" y="1790700"/>
              <a:ext cx="838200" cy="68580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25"/>
            <p:cNvCxnSpPr>
              <a:cxnSpLocks noChangeShapeType="1"/>
              <a:stCxn id="40" idx="3"/>
              <a:endCxn id="42" idx="1"/>
            </p:cNvCxnSpPr>
            <p:nvPr/>
          </p:nvCxnSpPr>
          <p:spPr bwMode="auto">
            <a:xfrm>
              <a:off x="6801487" y="2476500"/>
              <a:ext cx="838200" cy="0"/>
            </a:xfrm>
            <a:prstGeom prst="straightConnector1">
              <a:avLst/>
            </a:prstGeom>
            <a:noFill/>
            <a:ln w="12700" cmpd="sng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15"/>
            <p:cNvCxnSpPr>
              <a:cxnSpLocks noChangeShapeType="1"/>
              <a:endCxn id="35" idx="1"/>
            </p:cNvCxnSpPr>
            <p:nvPr/>
          </p:nvCxnSpPr>
          <p:spPr bwMode="auto">
            <a:xfrm flipV="1">
              <a:off x="2381887" y="17907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16"/>
            <p:cNvCxnSpPr>
              <a:cxnSpLocks noChangeShapeType="1"/>
              <a:endCxn id="36" idx="1"/>
            </p:cNvCxnSpPr>
            <p:nvPr/>
          </p:nvCxnSpPr>
          <p:spPr bwMode="auto">
            <a:xfrm>
              <a:off x="2381887" y="2133600"/>
              <a:ext cx="762000" cy="3429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0134600" y="12192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10134600" y="2590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514600" y="1524000"/>
            <a:ext cx="4953000" cy="1219200"/>
            <a:chOff x="2514600" y="1524000"/>
            <a:chExt cx="4953000" cy="1219200"/>
          </a:xfrm>
        </p:grpSpPr>
        <p:sp>
          <p:nvSpPr>
            <p:cNvPr id="3" name="TextBox 2"/>
            <p:cNvSpPr txBox="1"/>
            <p:nvPr/>
          </p:nvSpPr>
          <p:spPr>
            <a:xfrm>
              <a:off x="2514600" y="1600200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1.0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14600" y="2297668"/>
              <a:ext cx="434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1.0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8535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2.47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8535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80930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3.47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1000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4.06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09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0.72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09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3.84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233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6.64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4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2.06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33504" y="1524000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2.47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33504" y="24354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0.67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57454" y="18258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3.47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58150" y="2130623"/>
              <a:ext cx="534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4.06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68500" y="1930400"/>
            <a:ext cx="33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67600" y="1409700"/>
            <a:ext cx="1066800" cy="14859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001000" y="3035300"/>
            <a:ext cx="364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5000" y="5054600"/>
            <a:ext cx="7670800" cy="954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Viterbi is essentially breadth-first graph search</a:t>
            </a:r>
          </a:p>
          <a:p>
            <a:r>
              <a:rPr lang="en-US" sz="2800" dirty="0">
                <a:solidFill>
                  <a:srgbClr val="0000FF"/>
                </a:solidFill>
                <a:latin typeface="Calibri"/>
                <a:cs typeface="Calibri"/>
              </a:rPr>
              <a:t>What about A*?</a:t>
            </a:r>
          </a:p>
        </p:txBody>
      </p:sp>
    </p:spTree>
    <p:extLst>
      <p:ext uri="{BB962C8B-B14F-4D97-AF65-F5344CB8AC3E}">
        <p14:creationId xmlns:p14="http://schemas.microsoft.com/office/powerpoint/2010/main" val="2933789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8" grpId="0" animBg="1"/>
      <p:bldP spid="73" grpId="0"/>
      <p:bldP spid="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Other HMM Queries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447800"/>
            <a:ext cx="3505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Filtering: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47825" y="2233613"/>
            <a:ext cx="2850356" cy="1350169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" name="Group 94"/>
          <p:cNvGrpSpPr/>
          <p:nvPr/>
        </p:nvGrpSpPr>
        <p:grpSpPr>
          <a:xfrm>
            <a:off x="1647825" y="5129213"/>
            <a:ext cx="2850356" cy="1350169"/>
            <a:chOff x="1028700" y="4876800"/>
            <a:chExt cx="3276600" cy="1600200"/>
          </a:xfrm>
        </p:grpSpPr>
        <p:sp>
          <p:nvSpPr>
            <p:cNvPr id="10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4" name="AutoShape 63"/>
            <p:cNvCxnSpPr>
              <a:cxnSpLocks noChangeShapeType="1"/>
              <a:stCxn id="103" idx="4"/>
              <a:endCxn id="1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6" name="AutoShape 65"/>
            <p:cNvCxnSpPr>
              <a:cxnSpLocks noChangeShapeType="1"/>
              <a:stCxn id="107" idx="6"/>
              <a:endCxn id="10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8" name="AutoShape 67"/>
            <p:cNvCxnSpPr>
              <a:cxnSpLocks noChangeShapeType="1"/>
              <a:stCxn id="107" idx="4"/>
              <a:endCxn id="10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10" name="AutoShape 69"/>
            <p:cNvCxnSpPr>
              <a:cxnSpLocks noChangeShapeType="1"/>
              <a:stCxn id="109" idx="6"/>
              <a:endCxn id="1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70"/>
            <p:cNvCxnSpPr>
              <a:cxnSpLocks noChangeShapeType="1"/>
              <a:stCxn id="103" idx="6"/>
              <a:endCxn id="10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1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1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16" name="AutoShape 77"/>
            <p:cNvCxnSpPr>
              <a:cxnSpLocks noChangeShapeType="1"/>
              <a:stCxn id="109" idx="4"/>
              <a:endCxn id="1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AutoShape 78"/>
            <p:cNvCxnSpPr>
              <a:cxnSpLocks noChangeShapeType="1"/>
              <a:stCxn id="112" idx="4"/>
              <a:endCxn id="1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9" name="Group 118"/>
          <p:cNvGrpSpPr/>
          <p:nvPr/>
        </p:nvGrpSpPr>
        <p:grpSpPr>
          <a:xfrm>
            <a:off x="7439025" y="5129213"/>
            <a:ext cx="2850356" cy="1350169"/>
            <a:chOff x="1028700" y="4876800"/>
            <a:chExt cx="3276600" cy="1600200"/>
          </a:xfrm>
        </p:grpSpPr>
        <p:sp>
          <p:nvSpPr>
            <p:cNvPr id="127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28" name="AutoShape 63"/>
            <p:cNvCxnSpPr>
              <a:cxnSpLocks noChangeShapeType="1"/>
              <a:stCxn id="127" idx="4"/>
              <a:endCxn id="13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0" name="AutoShape 65"/>
            <p:cNvCxnSpPr>
              <a:cxnSpLocks noChangeShapeType="1"/>
              <a:stCxn id="131" idx="6"/>
              <a:endCxn id="12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1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2" name="AutoShape 67"/>
            <p:cNvCxnSpPr>
              <a:cxnSpLocks noChangeShapeType="1"/>
              <a:stCxn id="131" idx="4"/>
              <a:endCxn id="12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34" name="AutoShape 69"/>
            <p:cNvCxnSpPr>
              <a:cxnSpLocks noChangeShapeType="1"/>
              <a:stCxn id="133" idx="6"/>
              <a:endCxn id="13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AutoShape 70"/>
            <p:cNvCxnSpPr>
              <a:cxnSpLocks noChangeShapeType="1"/>
              <a:stCxn id="127" idx="6"/>
              <a:endCxn id="13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7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38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39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40" name="AutoShape 77"/>
            <p:cNvCxnSpPr>
              <a:cxnSpLocks noChangeShapeType="1"/>
              <a:stCxn id="133" idx="4"/>
              <a:endCxn id="13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" name="AutoShape 78"/>
            <p:cNvCxnSpPr>
              <a:cxnSpLocks noChangeShapeType="1"/>
              <a:stCxn id="136" idx="4"/>
              <a:endCxn id="13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" name="Group 142"/>
          <p:cNvGrpSpPr/>
          <p:nvPr/>
        </p:nvGrpSpPr>
        <p:grpSpPr>
          <a:xfrm>
            <a:off x="7439025" y="2233613"/>
            <a:ext cx="2850356" cy="1350169"/>
            <a:chOff x="1028700" y="4876800"/>
            <a:chExt cx="3276600" cy="1600200"/>
          </a:xfrm>
        </p:grpSpPr>
        <p:sp>
          <p:nvSpPr>
            <p:cNvPr id="151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2" name="AutoShape 63"/>
            <p:cNvCxnSpPr>
              <a:cxnSpLocks noChangeShapeType="1"/>
              <a:stCxn id="151" idx="4"/>
              <a:endCxn id="161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4" name="AutoShape 65"/>
            <p:cNvCxnSpPr>
              <a:cxnSpLocks noChangeShapeType="1"/>
              <a:stCxn id="155" idx="6"/>
              <a:endCxn id="151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5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6" name="AutoShape 67"/>
            <p:cNvCxnSpPr>
              <a:cxnSpLocks noChangeShapeType="1"/>
              <a:stCxn id="155" idx="4"/>
              <a:endCxn id="153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7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58" name="AutoShape 69"/>
            <p:cNvCxnSpPr>
              <a:cxnSpLocks noChangeShapeType="1"/>
              <a:stCxn id="157" idx="6"/>
              <a:endCxn id="160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" name="AutoShape 70"/>
            <p:cNvCxnSpPr>
              <a:cxnSpLocks noChangeShapeType="1"/>
              <a:stCxn id="151" idx="6"/>
              <a:endCxn id="157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0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61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2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64" name="AutoShape 77"/>
            <p:cNvCxnSpPr>
              <a:cxnSpLocks noChangeShapeType="1"/>
              <a:stCxn id="157" idx="4"/>
              <a:endCxn id="162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6" name="Rectangle 3"/>
          <p:cNvSpPr txBox="1">
            <a:spLocks noChangeArrowheads="1"/>
          </p:cNvSpPr>
          <p:nvPr/>
        </p:nvSpPr>
        <p:spPr bwMode="auto">
          <a:xfrm>
            <a:off x="6934200" y="1447800"/>
            <a:ext cx="403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Prediction: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t+k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</p:txBody>
      </p:sp>
      <p:sp>
        <p:nvSpPr>
          <p:cNvPr id="167" name="Rectangle 3"/>
          <p:cNvSpPr txBox="1">
            <a:spLocks noChangeArrowheads="1"/>
          </p:cNvSpPr>
          <p:nvPr/>
        </p:nvSpPr>
        <p:spPr bwMode="auto">
          <a:xfrm>
            <a:off x="914400" y="4343400"/>
            <a:ext cx="464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Smoothing: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), k&lt;t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6553200" y="43434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Explanation: P(X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|e</a:t>
            </a:r>
            <a:r>
              <a:rPr lang="en-US" baseline="-25000" dirty="0">
                <a:latin typeface="Calibri"/>
                <a:ea typeface="ＭＳ Ｐゴシック" pitchFamily="34" charset="-128"/>
                <a:cs typeface="Calibri"/>
              </a:rPr>
              <a:t>1:t</a:t>
            </a:r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9" name="Oval 75"/>
          <p:cNvSpPr>
            <a:spLocks noChangeArrowheads="1"/>
          </p:cNvSpPr>
          <p:nvPr/>
        </p:nvSpPr>
        <p:spPr bwMode="auto">
          <a:xfrm>
            <a:off x="38862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0" name="Oval 75"/>
          <p:cNvSpPr>
            <a:spLocks noChangeArrowheads="1"/>
          </p:cNvSpPr>
          <p:nvPr/>
        </p:nvSpPr>
        <p:spPr bwMode="auto">
          <a:xfrm>
            <a:off x="96774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1" name="Oval 75"/>
          <p:cNvSpPr>
            <a:spLocks noChangeArrowheads="1"/>
          </p:cNvSpPr>
          <p:nvPr/>
        </p:nvSpPr>
        <p:spPr bwMode="auto">
          <a:xfrm>
            <a:off x="3078480" y="4953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2" name="Oval 75"/>
          <p:cNvSpPr>
            <a:spLocks noChangeArrowheads="1"/>
          </p:cNvSpPr>
          <p:nvPr/>
        </p:nvSpPr>
        <p:spPr bwMode="auto">
          <a:xfrm>
            <a:off x="7239000" y="4953000"/>
            <a:ext cx="33528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119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3999"/>
            <a:ext cx="8458200" cy="46021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Filtering, or monitoring, or state estimation, is the task of maintaining the distribution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f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ea typeface="ＭＳ Ｐゴシック" pitchFamily="34" charset="-128"/>
              </a:rPr>
              <a:t>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800" baseline="-25000" dirty="0">
                <a:solidFill>
                  <a:srgbClr val="CC00CC"/>
                </a:solidFill>
              </a:rPr>
              <a:t>1:</a:t>
            </a:r>
            <a:r>
              <a:rPr lang="en-US" sz="28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ea typeface="ＭＳ Ｐゴシック" pitchFamily="34" charset="-128"/>
              </a:rPr>
              <a:t>over time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We start with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ea typeface="ＭＳ Ｐゴシック" pitchFamily="34" charset="-128"/>
              </a:rPr>
              <a:t>in an initial setting, usually uniform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Filtering is a fundamental task in engineering and science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The Kalman filter (continuous variables, linear dynamics, Gaussian noise) was invented in 1960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and used for trajectory estimation in the Apollo program; core ideas used by Gauss for planetary observations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334000"/>
            <a:ext cx="7772400" cy="1271588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four bits for wall/no-wall in each direction, never more than 1 mistake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Transition model: action may fail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1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possible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to get the reading, 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less likely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(required 1 mistake)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PABBEEL@W80480ZJATPT3PP7" val="410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91155</TotalTime>
  <Words>1765</Words>
  <Application>Microsoft Macintosh PowerPoint</Application>
  <PresentationFormat>Widescreen</PresentationFormat>
  <Paragraphs>422</Paragraphs>
  <Slides>24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dan-berkeley-nlp-v1</vt:lpstr>
      <vt:lpstr>CS 188: Artificial Intelligence </vt:lpstr>
      <vt:lpstr>HMM as probability model</vt:lpstr>
      <vt:lpstr>Inference tasks</vt:lpstr>
      <vt:lpstr>Other HMM Queries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Filtering algorithm</vt:lpstr>
      <vt:lpstr>Filtering algorithm</vt:lpstr>
      <vt:lpstr>Filtering algorithm</vt:lpstr>
      <vt:lpstr>And the same thing in linear algebra</vt:lpstr>
      <vt:lpstr>Example: Weather HMM</vt:lpstr>
      <vt:lpstr>Pacman – Hunting Invisible Ghosts with Sonar</vt:lpstr>
      <vt:lpstr>Video of Demo Pacman – Sonar</vt:lpstr>
      <vt:lpstr>Most Likely Explanation</vt:lpstr>
      <vt:lpstr>Inference tasks</vt:lpstr>
      <vt:lpstr>Most likely explanation = most probable path</vt:lpstr>
      <vt:lpstr>Forward / Viterbi algorithms</vt:lpstr>
      <vt:lpstr>Viterbi algorithm contd.</vt:lpstr>
      <vt:lpstr>Viterbi in negative log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4209</cp:revision>
  <cp:lastPrinted>2014-03-04T18:42:06Z</cp:lastPrinted>
  <dcterms:created xsi:type="dcterms:W3CDTF">2004-08-27T04:16:05Z</dcterms:created>
  <dcterms:modified xsi:type="dcterms:W3CDTF">2021-03-05T02:22:33Z</dcterms:modified>
</cp:coreProperties>
</file>